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1" r:id="rId24"/>
    <p:sldId id="279" r:id="rId25"/>
    <p:sldId id="280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77320"/>
  </p:normalViewPr>
  <p:slideViewPr>
    <p:cSldViewPr snapToGrid="0" snapToObjects="1">
      <p:cViewPr varScale="1">
        <p:scale>
          <a:sx n="75" d="100"/>
          <a:sy n="75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imaginatively called Moses2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 - which we have added to the 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 - little memory, compared to what we have today</a:t>
            </a:r>
          </a:p>
          <a:p>
            <a:r>
              <a:rPr lang="en-US" baseline="0" dirty="0" smtClean="0"/>
              <a:t>  - each server had a small number of cores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sufficent</a:t>
            </a:r>
            <a:r>
              <a:rPr lang="en-US" baseline="0" dirty="0" smtClean="0"/>
              <a:t> disk space</a:t>
            </a:r>
          </a:p>
          <a:p>
            <a:r>
              <a:rPr lang="en-US" baseline="0" dirty="0" smtClean="0"/>
              <a:t>       - but disk disk drives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- a lot of work went into 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save 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compressed 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innovations helped our community</a:t>
            </a:r>
          </a:p>
          <a:p>
            <a:r>
              <a:rPr lang="en-US" baseline="0" dirty="0" smtClean="0"/>
              <a:t>   - lowering by barrier into MT</a:t>
            </a:r>
          </a:p>
          <a:p>
            <a:r>
              <a:rPr lang="en-US" baseline="0" dirty="0" smtClean="0"/>
              <a:t>  - allow anyone with a normal, affordable pc or laptop</a:t>
            </a:r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server</a:t>
            </a:r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cores</a:t>
            </a:r>
          </a:p>
          <a:p>
            <a:r>
              <a:rPr lang="en-US" dirty="0" smtClean="0"/>
              <a:t>With the slow down of Moore’s law</a:t>
            </a:r>
          </a:p>
          <a:p>
            <a:r>
              <a:rPr lang="en-US" dirty="0" smtClean="0"/>
              <a:t>  - CPU speed isn’t going to get much faster</a:t>
            </a:r>
          </a:p>
          <a:p>
            <a:r>
              <a:rPr lang="en-US" dirty="0" smtClean="0"/>
              <a:t>This trend of </a:t>
            </a:r>
            <a:r>
              <a:rPr lang="en-US" baseline="0" dirty="0" smtClean="0"/>
              <a:t>more cores &amp; </a:t>
            </a:r>
            <a:r>
              <a:rPr lang="en-US" dirty="0" smtClean="0"/>
              <a:t>more</a:t>
            </a:r>
            <a:r>
              <a:rPr lang="en-US" baseline="0" dirty="0" smtClean="0"/>
              <a:t> memory</a:t>
            </a:r>
          </a:p>
          <a:p>
            <a:r>
              <a:rPr lang="en-US" baseline="0" dirty="0" smtClean="0"/>
              <a:t>  - likely to continue into the future</a:t>
            </a:r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of today’s and tomorrow’s hardware</a:t>
            </a:r>
          </a:p>
          <a:p>
            <a:r>
              <a:rPr lang="en-US" baseline="0" dirty="0" smtClean="0"/>
              <a:t> - more important, lots of cores</a:t>
            </a:r>
            <a:r>
              <a:rPr lang="en-US" baseline="0" dirty="0" smtClean="0"/>
              <a:t>  </a:t>
            </a:r>
          </a:p>
          <a:p>
            <a:r>
              <a:rPr lang="en-US" baseline="0" dirty="0" smtClean="0"/>
              <a:t>  - lots of memory</a:t>
            </a:r>
          </a:p>
          <a:p>
            <a:endParaRPr lang="en-US" dirty="0" smtClean="0"/>
          </a:p>
          <a:p>
            <a:r>
              <a:rPr lang="en-US" dirty="0" smtClean="0"/>
              <a:t>Our</a:t>
            </a:r>
            <a:r>
              <a:rPr lang="en-US" baseline="0" dirty="0" smtClean="0"/>
              <a:t> reference is the Moses decoder</a:t>
            </a:r>
          </a:p>
          <a:p>
            <a:r>
              <a:rPr lang="en-US" dirty="0" smtClean="0"/>
              <a:t>  - by the issues have been reported in other SMT toolkits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has been noticed</a:t>
            </a:r>
            <a:r>
              <a:rPr lang="en-US" baseline="0" dirty="0" smtClean="0"/>
              <a:t> by a few people in the community</a:t>
            </a:r>
          </a:p>
          <a:p>
            <a:r>
              <a:rPr lang="en-US" baseline="0" dirty="0" smtClean="0"/>
              <a:t>   - we don’t make very good use of multiple cores</a:t>
            </a:r>
          </a:p>
          <a:p>
            <a:endParaRPr lang="en-US" dirty="0" smtClean="0"/>
          </a:p>
          <a:p>
            <a:r>
              <a:rPr lang="en-US" dirty="0" smtClean="0"/>
              <a:t>In this 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try to use more cores,</a:t>
            </a:r>
          </a:p>
          <a:p>
            <a:r>
              <a:rPr lang="en-US" baseline="0" dirty="0" smtClean="0"/>
              <a:t>  - not only is it speed increase not linear</a:t>
            </a:r>
          </a:p>
          <a:p>
            <a:r>
              <a:rPr lang="en-US" baseline="0" dirty="0" smtClean="0"/>
              <a:t>  - 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you’ve bought a 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more cores == faster translation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dirty="0" smtClean="0"/>
              <a:t>Do</a:t>
            </a:r>
            <a:r>
              <a:rPr lang="en-US" baseline="0" dirty="0" smtClean="0"/>
              <a:t> some profiling 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are growing when 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implementation</a:t>
            </a:r>
            <a:r>
              <a:rPr lang="en-US" baseline="0" dirty="0" smtClean="0"/>
              <a:t> of the solutions</a:t>
            </a:r>
          </a:p>
          <a:p>
            <a:r>
              <a:rPr lang="en-US" baseline="0" dirty="0" smtClean="0"/>
              <a:t>  - 1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tried to improve the Moses decoder</a:t>
            </a:r>
          </a:p>
          <a:p>
            <a:r>
              <a:rPr lang="en-US" baseline="0" dirty="0" smtClean="0"/>
              <a:t>  - but ultimately had to re-implement the decoder</a:t>
            </a:r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allocating &amp; deallocating memory</a:t>
            </a:r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better on-demand 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memory allocation and deallocation</a:t>
            </a:r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when we use more threads</a:t>
            </a:r>
          </a:p>
          <a:p>
            <a:r>
              <a:rPr lang="en-US" baseline="0" dirty="0" smtClean="0"/>
              <a:t>  - this is a known issue</a:t>
            </a:r>
          </a:p>
          <a:p>
            <a:r>
              <a:rPr lang="en-US" baseline="0" dirty="0" smtClean="0"/>
              <a:t>   - due to operating system level locking to ensure that memory allocation is consistent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 solution are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library</a:t>
            </a:r>
          </a:p>
          <a:p>
            <a:r>
              <a:rPr lang="en-US" baseline="0" dirty="0" smtClean="0"/>
              <a:t>  - which replaces the default memory allocation methods in 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slowing 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ultimate step we can </a:t>
            </a:r>
            <a:r>
              <a:rPr lang="en-US" smtClean="0"/>
              <a:t>takewith</a:t>
            </a:r>
            <a:r>
              <a:rPr lang="en-US" dirty="0" smtClean="0"/>
              <a:t> memory management </a:t>
            </a:r>
          </a:p>
          <a:p>
            <a:r>
              <a:rPr lang="en-US" dirty="0" smtClean="0"/>
              <a:t>   - is to take it out of the hands</a:t>
            </a:r>
            <a:r>
              <a:rPr lang="en-US" baseline="0" dirty="0" smtClean="0"/>
              <a:t> of the OS and do it ourselves</a:t>
            </a:r>
          </a:p>
          <a:p>
            <a:r>
              <a:rPr lang="en-US" baseline="0" dirty="0" smtClean="0"/>
              <a:t>This is a familiar strategy taken by other application when they need high performance applications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999276" y="3936055"/>
            <a:ext cx="1300145" cy="422477"/>
            <a:chOff x="6634674" y="2848022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992772" y="4596113"/>
            <a:ext cx="1300145" cy="422477"/>
            <a:chOff x="6634674" y="2848022"/>
            <a:chExt cx="1300145" cy="422477"/>
          </a:xfrm>
        </p:grpSpPr>
        <p:sp>
          <p:nvSpPr>
            <p:cNvPr id="85" name="Rectangle 84"/>
            <p:cNvSpPr/>
            <p:nvPr/>
          </p:nvSpPr>
          <p:spPr>
            <a:xfrm>
              <a:off x="6634674" y="2848022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634674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94703" y="2848022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154732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419561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7674790" y="2848022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7877771" y="3517791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121178"/>
            <a:ext cx="1662015" cy="667264"/>
          </a:xfrm>
          <a:prstGeom prst="curvedConnector3">
            <a:avLst>
              <a:gd name="adj1" fmla="val 1024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>
            <a:off x="7197687" y="3762422"/>
            <a:ext cx="680084" cy="342110"/>
          </a:xfrm>
          <a:prstGeom prst="curvedConnector3">
            <a:avLst>
              <a:gd name="adj1" fmla="val 58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594166" y="3024553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466579" y="4758163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8369444" y="2872970"/>
            <a:ext cx="1300145" cy="422477"/>
            <a:chOff x="8369444" y="2872970"/>
            <a:chExt cx="1300145" cy="422477"/>
          </a:xfrm>
        </p:grpSpPr>
        <p:sp>
          <p:nvSpPr>
            <p:cNvPr id="78" name="Rectangle 77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374550" y="5174434"/>
            <a:ext cx="1300145" cy="422477"/>
            <a:chOff x="8374550" y="5174434"/>
            <a:chExt cx="1300145" cy="422477"/>
          </a:xfrm>
        </p:grpSpPr>
        <p:sp>
          <p:nvSpPr>
            <p:cNvPr id="112" name="Rectangle 111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369" y="1350499"/>
            <a:ext cx="7321261" cy="502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space</a:t>
            </a:r>
          </a:p>
          <a:p>
            <a:pPr lvl="2"/>
            <a:r>
              <a:rPr lang="en-US" dirty="0" smtClean="0"/>
              <a:t>Less memory consumption</a:t>
            </a:r>
          </a:p>
          <a:p>
            <a:pPr lvl="1"/>
            <a:r>
              <a:rPr lang="en-US" dirty="0" smtClean="0"/>
              <a:t>Uncompressing</a:t>
            </a:r>
          </a:p>
          <a:p>
            <a:pPr lvl="2"/>
            <a:r>
              <a:rPr lang="en-US" dirty="0" smtClean="0"/>
              <a:t>CPU working memory</a:t>
            </a:r>
          </a:p>
          <a:p>
            <a:pPr lvl="2"/>
            <a:r>
              <a:rPr lang="en-US" dirty="0" smtClean="0"/>
              <a:t>Caching</a:t>
            </a:r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Fast random lookup</a:t>
            </a:r>
          </a:p>
          <a:p>
            <a:pPr lvl="2"/>
            <a:r>
              <a:rPr lang="en-US" dirty="0" err="1" smtClean="0"/>
              <a:t>KenLM</a:t>
            </a:r>
            <a:r>
              <a:rPr lang="en-US" dirty="0" smtClean="0"/>
              <a:t>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No 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translation rules</a:t>
            </a:r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= Source </a:t>
            </a:r>
            <a:r>
              <a:rPr lang="en-US" dirty="0"/>
              <a:t>&amp; target side of rule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lookup</a:t>
            </a:r>
          </a:p>
          <a:p>
            <a:pPr lvl="1"/>
            <a:r>
              <a:rPr lang="en-US" dirty="0" smtClean="0"/>
              <a:t>Less disk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/>
              <a:t>Limited cores (1-4 cores)</a:t>
            </a:r>
          </a:p>
          <a:p>
            <a:pPr lvl="1"/>
            <a:r>
              <a:rPr lang="en-US" dirty="0" smtClean="0"/>
              <a:t>Limited </a:t>
            </a:r>
            <a:r>
              <a:rPr lang="en-US" dirty="0" smtClean="0"/>
              <a:t>memory (~16GB RAM)</a:t>
            </a:r>
          </a:p>
          <a:p>
            <a:pPr lvl="1"/>
            <a:r>
              <a:rPr lang="en-US" dirty="0" smtClean="0"/>
              <a:t>Slow </a:t>
            </a:r>
            <a:r>
              <a:rPr lang="en-US" dirty="0" smtClean="0"/>
              <a:t>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Speedup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sentences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phrase-tables</a:t>
            </a:r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</a:t>
            </a:r>
            <a:r>
              <a:rPr lang="en-US" dirty="0" smtClean="0"/>
              <a:t>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  <a:endParaRPr lang="en-US" dirty="0" smtClean="0"/>
          </a:p>
          <a:p>
            <a:pPr lvl="1"/>
            <a:r>
              <a:rPr lang="en-US" dirty="0" smtClean="0"/>
              <a:t>Make best use of 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  <a:endParaRPr lang="en-US" dirty="0" smtClean="0"/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Pooling</a:t>
            </a:r>
            <a:endParaRPr lang="en-US" dirty="0" smtClean="0"/>
          </a:p>
          <a:p>
            <a:r>
              <a:rPr lang="en-US" dirty="0" smtClean="0"/>
              <a:t>1 </a:t>
            </a:r>
            <a:r>
              <a:rPr lang="en-US" dirty="0" smtClean="0"/>
              <a:t>pool-per-thread</a:t>
            </a:r>
            <a:endParaRPr lang="en-US" dirty="0"/>
          </a:p>
          <a:p>
            <a:r>
              <a:rPr lang="en-US" dirty="0" smtClean="0"/>
              <a:t>Re-use memory after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each sentence decoding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free/destructors</a:t>
            </a:r>
            <a:endParaRPr lang="en-US" dirty="0" smtClean="0"/>
          </a:p>
          <a:p>
            <a:r>
              <a:rPr lang="en-US" dirty="0" smtClean="0"/>
              <a:t>High-churn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pPr lvl="1"/>
            <a:r>
              <a:rPr lang="en-US" dirty="0" smtClean="0"/>
              <a:t>LIFO re-use queue</a:t>
            </a:r>
          </a:p>
          <a:p>
            <a:pPr lvl="1"/>
            <a:r>
              <a:rPr lang="en-US" dirty="0" smtClean="0"/>
              <a:t>Reduce memory consumption</a:t>
            </a:r>
          </a:p>
          <a:p>
            <a:pPr lvl="1"/>
            <a:r>
              <a:rPr lang="en-US" dirty="0" smtClean="0"/>
              <a:t>Increase CPU cache hits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1336</Words>
  <Application>Microsoft Macintosh PowerPoint</Application>
  <PresentationFormat>Widescreen</PresentationFormat>
  <Paragraphs>339</Paragraphs>
  <Slides>26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</vt:lpstr>
      <vt:lpstr>Stack Configuration</vt:lpstr>
      <vt:lpstr>Stack Configuration</vt:lpstr>
      <vt:lpstr>Stack Configuration</vt:lpstr>
      <vt:lpstr>Stack Configuration</vt:lpstr>
      <vt:lpstr>Phrase-Table Optimization</vt:lpstr>
      <vt:lpstr>Phrase-Table Optimization</vt:lpstr>
      <vt:lpstr>Lexicalized Reordering Model</vt:lpstr>
      <vt:lpstr>Lexicalized Reordering Model</vt:lpstr>
      <vt:lpstr>Total Speedup</vt:lpstr>
      <vt:lpstr>Total Speedup</vt:lpstr>
      <vt:lpstr>Translation Quality</vt:lpstr>
      <vt:lpstr>Longer test sentences</vt:lpstr>
      <vt:lpstr>Larger server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314</cp:revision>
  <dcterms:created xsi:type="dcterms:W3CDTF">2016-10-25T10:27:36Z</dcterms:created>
  <dcterms:modified xsi:type="dcterms:W3CDTF">2016-10-28T00:46:12Z</dcterms:modified>
</cp:coreProperties>
</file>

<file path=docProps/thumbnail.jpeg>
</file>